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6" d="100"/>
          <a:sy n="66" d="100"/>
        </p:scale>
        <p:origin x="-1506"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7" name="Date Placeholder 6"/>
          <p:cNvSpPr>
            <a:spLocks noGrp="1"/>
          </p:cNvSpPr>
          <p:nvPr>
            <p:ph type="dt" sz="half" idx="10"/>
          </p:nvPr>
        </p:nvSpPr>
        <p:spPr/>
        <p:txBody>
          <a:bodyPr/>
          <a:lstStyle/>
          <a:p>
            <a:fld id="{1E96DF25-B2AD-448B-8037-ECACA4D52975}" type="datetimeFigureOut">
              <a:rPr lang="ar-IQ" smtClean="0"/>
              <a:t>20/12/1441</a:t>
            </a:fld>
            <a:endParaRPr lang="ar-IQ"/>
          </a:p>
        </p:txBody>
      </p:sp>
      <p:sp>
        <p:nvSpPr>
          <p:cNvPr id="8" name="Slide Number Placeholder 7"/>
          <p:cNvSpPr>
            <a:spLocks noGrp="1"/>
          </p:cNvSpPr>
          <p:nvPr>
            <p:ph type="sldNum" sz="quarter" idx="11"/>
          </p:nvPr>
        </p:nvSpPr>
        <p:spPr/>
        <p:txBody>
          <a:bodyPr/>
          <a:lstStyle/>
          <a:p>
            <a:fld id="{A996803A-3378-48AB-8DFD-E35B2BEE174F}" type="slidenum">
              <a:rPr lang="ar-IQ" smtClean="0"/>
              <a:t>‹#›</a:t>
            </a:fld>
            <a:endParaRPr lang="ar-IQ"/>
          </a:p>
        </p:txBody>
      </p:sp>
      <p:sp>
        <p:nvSpPr>
          <p:cNvPr id="9" name="Footer Placeholder 8"/>
          <p:cNvSpPr>
            <a:spLocks noGrp="1"/>
          </p:cNvSpPr>
          <p:nvPr>
            <p:ph type="ftr" sz="quarter" idx="12"/>
          </p:nvPr>
        </p:nvSpPr>
        <p:spPr/>
        <p:txBody>
          <a:bodyPr/>
          <a:lstStyle/>
          <a:p>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E96DF25-B2AD-448B-8037-ECACA4D52975}" type="datetimeFigureOut">
              <a:rPr lang="ar-IQ" smtClean="0"/>
              <a:t>20/12/1441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A996803A-3378-48AB-8DFD-E35B2BEE174F}"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E96DF25-B2AD-448B-8037-ECACA4D52975}" type="datetimeFigureOut">
              <a:rPr lang="ar-IQ" smtClean="0"/>
              <a:t>20/12/1441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A996803A-3378-48AB-8DFD-E35B2BEE174F}" type="slidenum">
              <a:rPr lang="ar-IQ" smtClean="0"/>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4" name="Date Placeholder 3"/>
          <p:cNvSpPr>
            <a:spLocks noGrp="1"/>
          </p:cNvSpPr>
          <p:nvPr>
            <p:ph type="dt" sz="half" idx="10"/>
          </p:nvPr>
        </p:nvSpPr>
        <p:spPr/>
        <p:txBody>
          <a:bodyPr/>
          <a:lstStyle/>
          <a:p>
            <a:fld id="{1E96DF25-B2AD-448B-8037-ECACA4D52975}" type="datetimeFigureOut">
              <a:rPr lang="ar-IQ" smtClean="0"/>
              <a:t>20/12/1441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A996803A-3378-48AB-8DFD-E35B2BEE174F}" type="slidenum">
              <a:rPr lang="ar-IQ" smtClean="0"/>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E96DF25-B2AD-448B-8037-ECACA4D52975}" type="datetimeFigureOut">
              <a:rPr lang="ar-IQ" smtClean="0"/>
              <a:t>20/12/1441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A996803A-3378-48AB-8DFD-E35B2BEE174F}" type="slidenum">
              <a:rPr lang="ar-IQ" smtClean="0"/>
              <a:t>‹#›</a:t>
            </a:fld>
            <a:endParaRPr lang="ar-IQ"/>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5" name="Date Placeholder 4"/>
          <p:cNvSpPr>
            <a:spLocks noGrp="1"/>
          </p:cNvSpPr>
          <p:nvPr>
            <p:ph type="dt" sz="half" idx="10"/>
          </p:nvPr>
        </p:nvSpPr>
        <p:spPr/>
        <p:txBody>
          <a:bodyPr/>
          <a:lstStyle/>
          <a:p>
            <a:fld id="{1E96DF25-B2AD-448B-8037-ECACA4D52975}" type="datetimeFigureOut">
              <a:rPr lang="ar-IQ" smtClean="0"/>
              <a:t>20/12/1441</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A996803A-3378-48AB-8DFD-E35B2BEE174F}" type="slidenum">
              <a:rPr lang="ar-IQ" smtClean="0"/>
              <a:t>‹#›</a:t>
            </a:fld>
            <a:endParaRPr lang="ar-IQ"/>
          </a:p>
        </p:txBody>
      </p:sp>
      <p:sp>
        <p:nvSpPr>
          <p:cNvPr id="9" name="Content Placeholder 8"/>
          <p:cNvSpPr>
            <a:spLocks noGrp="1"/>
          </p:cNvSpPr>
          <p:nvPr>
            <p:ph sz="quarter" idx="13"/>
          </p:nvPr>
        </p:nvSpPr>
        <p:spPr>
          <a:xfrm>
            <a:off x="365760" y="1600200"/>
            <a:ext cx="4041648" cy="452628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7" name="Date Placeholder 6"/>
          <p:cNvSpPr>
            <a:spLocks noGrp="1"/>
          </p:cNvSpPr>
          <p:nvPr>
            <p:ph type="dt" sz="half" idx="10"/>
          </p:nvPr>
        </p:nvSpPr>
        <p:spPr/>
        <p:txBody>
          <a:bodyPr/>
          <a:lstStyle/>
          <a:p>
            <a:fld id="{1E96DF25-B2AD-448B-8037-ECACA4D52975}" type="datetimeFigureOut">
              <a:rPr lang="ar-IQ" smtClean="0"/>
              <a:t>20/12/1441</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A996803A-3378-48AB-8DFD-E35B2BEE174F}" type="slidenum">
              <a:rPr lang="ar-IQ" smtClean="0"/>
              <a:t>‹#›</a:t>
            </a:fld>
            <a:endParaRPr lang="ar-IQ"/>
          </a:p>
        </p:txBody>
      </p:sp>
      <p:sp>
        <p:nvSpPr>
          <p:cNvPr id="11" name="Content Placeholder 10"/>
          <p:cNvSpPr>
            <a:spLocks noGrp="1"/>
          </p:cNvSpPr>
          <p:nvPr>
            <p:ph sz="quarter" idx="13"/>
          </p:nvPr>
        </p:nvSpPr>
        <p:spPr>
          <a:xfrm>
            <a:off x="457200" y="2212848"/>
            <a:ext cx="4041648" cy="3913632"/>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Date Placeholder 2"/>
          <p:cNvSpPr>
            <a:spLocks noGrp="1"/>
          </p:cNvSpPr>
          <p:nvPr>
            <p:ph type="dt" sz="half" idx="10"/>
          </p:nvPr>
        </p:nvSpPr>
        <p:spPr/>
        <p:txBody>
          <a:bodyPr/>
          <a:lstStyle/>
          <a:p>
            <a:fld id="{1E96DF25-B2AD-448B-8037-ECACA4D52975}" type="datetimeFigureOut">
              <a:rPr lang="ar-IQ" smtClean="0"/>
              <a:t>20/12/1441</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A996803A-3378-48AB-8DFD-E35B2BEE174F}" type="slidenum">
              <a:rPr lang="ar-IQ" smtClean="0"/>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96DF25-B2AD-448B-8037-ECACA4D52975}" type="datetimeFigureOut">
              <a:rPr lang="ar-IQ" smtClean="0"/>
              <a:t>20/12/1441</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A996803A-3378-48AB-8DFD-E35B2BEE174F}" type="slidenum">
              <a:rPr lang="ar-IQ" smtClean="0"/>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E96DF25-B2AD-448B-8037-ECACA4D52975}" type="datetimeFigureOut">
              <a:rPr lang="ar-IQ" smtClean="0"/>
              <a:t>20/12/1441</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A996803A-3378-48AB-8DFD-E35B2BEE174F}" type="slidenum">
              <a:rPr lang="ar-IQ" smtClean="0"/>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ar-SA" smtClean="0"/>
              <a:t>انقر لتحرير نمط العنوان الرئيسي</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E96DF25-B2AD-448B-8037-ECACA4D52975}" type="datetimeFigureOut">
              <a:rPr lang="ar-IQ" smtClean="0"/>
              <a:t>20/12/1441</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A996803A-3378-48AB-8DFD-E35B2BEE174F}" type="slidenum">
              <a:rPr lang="ar-IQ" smtClean="0"/>
              <a:t>‹#›</a:t>
            </a:fld>
            <a:endParaRPr lang="ar-IQ"/>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E96DF25-B2AD-448B-8037-ECACA4D52975}" type="datetimeFigureOut">
              <a:rPr lang="ar-IQ" smtClean="0"/>
              <a:t>20/12/1441</a:t>
            </a:fld>
            <a:endParaRPr lang="ar-IQ"/>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ar-IQ"/>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A996803A-3378-48AB-8DFD-E35B2BEE174F}" type="slidenum">
              <a:rPr lang="ar-IQ" smtClean="0"/>
              <a:t>‹#›</a:t>
            </a:fld>
            <a:endParaRPr lang="ar-IQ"/>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1"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r" defTabSz="914400" rtl="1"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hyperlink" Target="https://support.google.com/websearch?p=adv_safesearch&amp;hl=ar"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hyperlink" Target="http://www.aldalil.com/" TargetMode="External"/><Relationship Id="rId4" Type="http://schemas.openxmlformats.org/officeDocument/2006/relationships/hyperlink" Target="http://www.raddadi.com/"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ar-IQ" dirty="0" smtClean="0"/>
              <a:t>محركات البحث</a:t>
            </a:r>
            <a:endParaRPr lang="ar-IQ" dirty="0"/>
          </a:p>
        </p:txBody>
      </p:sp>
      <p:sp>
        <p:nvSpPr>
          <p:cNvPr id="3" name="عنوان فرعي 2"/>
          <p:cNvSpPr>
            <a:spLocks noGrp="1"/>
          </p:cNvSpPr>
          <p:nvPr>
            <p:ph type="subTitle" idx="1"/>
          </p:nvPr>
        </p:nvSpPr>
        <p:spPr/>
        <p:txBody>
          <a:bodyPr/>
          <a:lstStyle/>
          <a:p>
            <a:r>
              <a:rPr lang="ar-IQ" dirty="0" smtClean="0"/>
              <a:t>محاضرة في مادة شبكات المعلومات/ مرحلة رابعة/ قسم المعلومات والمكتبات/ د. سلمان جودي داود</a:t>
            </a:r>
            <a:endParaRPr lang="ar-IQ" dirty="0"/>
          </a:p>
        </p:txBody>
      </p:sp>
    </p:spTree>
    <p:extLst>
      <p:ext uri="{BB962C8B-B14F-4D97-AF65-F5344CB8AC3E}">
        <p14:creationId xmlns:p14="http://schemas.microsoft.com/office/powerpoint/2010/main" val="380462402"/>
      </p:ext>
    </p:extLst>
  </p:cSld>
  <p:clrMapOvr>
    <a:masterClrMapping/>
  </p:clrMapOvr>
  <mc:AlternateContent xmlns:mc="http://schemas.openxmlformats.org/markup-compatibility/2006" xmlns:p14="http://schemas.microsoft.com/office/powerpoint/2010/main">
    <mc:Choice Requires="p14">
      <p:transition spd="slow" p14:dur="2000" advTm="24864"/>
    </mc:Choice>
    <mc:Fallback xmlns="">
      <p:transition spd="slow" advTm="2486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محركات البحث</a:t>
            </a:r>
            <a:endParaRPr lang="ar-IQ" dirty="0"/>
          </a:p>
        </p:txBody>
      </p:sp>
      <p:sp>
        <p:nvSpPr>
          <p:cNvPr id="3" name="عنصر نائب للمحتوى 2"/>
          <p:cNvSpPr>
            <a:spLocks noGrp="1"/>
          </p:cNvSpPr>
          <p:nvPr>
            <p:ph idx="1"/>
          </p:nvPr>
        </p:nvSpPr>
        <p:spPr/>
        <p:txBody>
          <a:bodyPr>
            <a:normAutofit/>
          </a:bodyPr>
          <a:lstStyle/>
          <a:p>
            <a:pPr lvl="0"/>
            <a:r>
              <a:rPr lang="ar-IQ" dirty="0"/>
              <a:t>إذا تم إدخال كلمات البحث في الحقل ( لا شيء من هذه الكلمات ) وهنا يقوم محرك البحث باسترجاع المواقع والصفحات التي لا تتضمن اي كلمة من الكلمات المدخلة في الحقل.</a:t>
            </a:r>
            <a:endParaRPr lang="en-US" dirty="0"/>
          </a:p>
          <a:p>
            <a:pPr marL="0" indent="0">
              <a:buNone/>
            </a:pPr>
            <a:r>
              <a:rPr lang="ar-IQ" dirty="0"/>
              <a:t>ويمكن تصفية النتائج وتضييق نطاقها عن طريق اختيار</a:t>
            </a:r>
            <a:endParaRPr lang="en-US" dirty="0"/>
          </a:p>
          <a:p>
            <a:pPr lvl="0"/>
            <a:r>
              <a:rPr lang="ar-IQ" dirty="0"/>
              <a:t>اللغة/ لغة المواقع والصفحات المطلوب استرجاعها.</a:t>
            </a:r>
            <a:endParaRPr lang="en-US" dirty="0"/>
          </a:p>
          <a:p>
            <a:pPr lvl="0"/>
            <a:r>
              <a:rPr lang="ar-IQ" dirty="0"/>
              <a:t>المنطقة/ المنطقة التي تنتمي لها الجهات المسؤولة عن المواقع المطلوب استرجاعها.</a:t>
            </a:r>
            <a:endParaRPr lang="en-US" dirty="0"/>
          </a:p>
          <a:p>
            <a:r>
              <a:rPr lang="ar-IQ" dirty="0"/>
              <a:t>آخر تحديث/ اختيار تحديث المواقع والصفحات ( في أي وقت، في الساعة 24 الماضية، الأسبوع الماضي، الشهر الماضي، العام الماضي ) المطلوب استرجاعها</a:t>
            </a: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68525153"/>
      </p:ext>
    </p:extLst>
  </p:cSld>
  <p:clrMapOvr>
    <a:masterClrMapping/>
  </p:clrMapOvr>
  <mc:AlternateContent xmlns:mc="http://schemas.openxmlformats.org/markup-compatibility/2006" xmlns:p14="http://schemas.microsoft.com/office/powerpoint/2010/main">
    <mc:Choice Requires="p14">
      <p:transition spd="slow" p14:dur="2000" advTm="124263"/>
    </mc:Choice>
    <mc:Fallback xmlns="">
      <p:transition spd="slow" advTm="124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محركات البحث</a:t>
            </a:r>
            <a:endParaRPr lang="ar-IQ" dirty="0"/>
          </a:p>
        </p:txBody>
      </p:sp>
      <p:sp>
        <p:nvSpPr>
          <p:cNvPr id="3" name="عنصر نائب للمحتوى 2"/>
          <p:cNvSpPr>
            <a:spLocks noGrp="1"/>
          </p:cNvSpPr>
          <p:nvPr>
            <p:ph idx="1"/>
          </p:nvPr>
        </p:nvSpPr>
        <p:spPr/>
        <p:txBody>
          <a:bodyPr>
            <a:normAutofit/>
          </a:bodyPr>
          <a:lstStyle/>
          <a:p>
            <a:pPr lvl="0" algn="just"/>
            <a:r>
              <a:rPr lang="ar-IQ" dirty="0"/>
              <a:t>موقع الويب أو النطاق/ ( أي امتداد الموقع مثلا اذا كان تعليمي </a:t>
            </a:r>
            <a:r>
              <a:rPr lang="en-US" dirty="0" err="1"/>
              <a:t>edu</a:t>
            </a:r>
            <a:r>
              <a:rPr lang="en-US" dirty="0"/>
              <a:t>.</a:t>
            </a:r>
            <a:r>
              <a:rPr lang="ar-IQ" dirty="0"/>
              <a:t> أو حكومي </a:t>
            </a:r>
            <a:r>
              <a:rPr lang="en-US" dirty="0" err="1"/>
              <a:t>gov.</a:t>
            </a:r>
            <a:r>
              <a:rPr lang="ar-IQ" dirty="0"/>
              <a:t> أو تجاري </a:t>
            </a:r>
            <a:r>
              <a:rPr lang="en-US" dirty="0"/>
              <a:t>com</a:t>
            </a:r>
            <a:r>
              <a:rPr lang="ar-IQ" dirty="0"/>
              <a:t> أو منظمة </a:t>
            </a:r>
            <a:r>
              <a:rPr lang="en-US" dirty="0"/>
              <a:t>org.</a:t>
            </a:r>
          </a:p>
          <a:p>
            <a:pPr lvl="0" algn="just"/>
            <a:r>
              <a:rPr lang="ar-IQ" dirty="0"/>
              <a:t>العبارات التي تظهر/ اي الطلب من المحرك البحث عن الكلمات أو العبارة</a:t>
            </a:r>
            <a:r>
              <a:rPr lang="ar-SA" dirty="0"/>
              <a:t> في الصفحة بأكملها أو عنوان الصفحة أو عنوان الويب أو الروابط إلى الصفحة التي تبحث عنها</a:t>
            </a:r>
            <a:r>
              <a:rPr lang="en-US" dirty="0" smtClean="0"/>
              <a:t>.</a:t>
            </a:r>
          </a:p>
          <a:p>
            <a:pPr lvl="0" algn="just"/>
            <a:r>
              <a:rPr lang="ar-IQ" dirty="0" smtClean="0"/>
              <a:t> </a:t>
            </a:r>
            <a:r>
              <a:rPr lang="ar-SA" u="sng" dirty="0">
                <a:hlinkClick r:id="rId4"/>
              </a:rPr>
              <a:t>البحث الآمن</a:t>
            </a:r>
            <a:r>
              <a:rPr lang="ar-IQ" dirty="0"/>
              <a:t>/ إي الطلب من المحرك بعرض النتائج الأكثر ملائمة أو تصفية النتائج الإباحية (عدم استرجاعها</a:t>
            </a:r>
            <a:r>
              <a:rPr lang="ar-IQ" dirty="0" smtClean="0"/>
              <a:t>).</a:t>
            </a:r>
          </a:p>
          <a:p>
            <a:pPr lvl="0" algn="just"/>
            <a:r>
              <a:rPr lang="ar-IQ" dirty="0" smtClean="0"/>
              <a:t>نوع </a:t>
            </a:r>
            <a:r>
              <a:rPr lang="ar-IQ" dirty="0"/>
              <a:t>الملف/ أي اختيار نوع تنسيق الصفحات المطلوب استرجاعها ( مثل </a:t>
            </a:r>
            <a:r>
              <a:rPr lang="en-US" dirty="0" err="1"/>
              <a:t>pdf</a:t>
            </a:r>
            <a:r>
              <a:rPr lang="ar-IQ" dirty="0"/>
              <a:t>، </a:t>
            </a:r>
            <a:r>
              <a:rPr lang="en-US" dirty="0"/>
              <a:t>doc</a:t>
            </a:r>
            <a:r>
              <a:rPr lang="ar-IQ" dirty="0"/>
              <a:t>، </a:t>
            </a:r>
            <a:r>
              <a:rPr lang="en-US" dirty="0" err="1"/>
              <a:t>ppt</a:t>
            </a:r>
            <a:r>
              <a:rPr lang="ar-IQ" dirty="0"/>
              <a:t>،</a:t>
            </a:r>
            <a:r>
              <a:rPr lang="en-US" dirty="0"/>
              <a:t>…..</a:t>
            </a:r>
            <a:r>
              <a:rPr lang="ar-IQ" dirty="0" smtClean="0"/>
              <a:t>)</a:t>
            </a:r>
          </a:p>
          <a:p>
            <a:pPr lvl="0" algn="just"/>
            <a:r>
              <a:rPr lang="ar-IQ" dirty="0" smtClean="0"/>
              <a:t>حقوق </a:t>
            </a:r>
            <a:r>
              <a:rPr lang="ar-IQ" dirty="0"/>
              <a:t>الاستخدام/ مثل البحث عن الصفحات التي يمكن استخدامها مجانا، .........)</a:t>
            </a: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22201464"/>
      </p:ext>
    </p:extLst>
  </p:cSld>
  <p:clrMapOvr>
    <a:masterClrMapping/>
  </p:clrMapOvr>
  <mc:AlternateContent xmlns:mc="http://schemas.openxmlformats.org/markup-compatibility/2006" xmlns:p14="http://schemas.microsoft.com/office/powerpoint/2010/main">
    <mc:Choice Requires="p14">
      <p:transition spd="slow" p14:dur="2000" advTm="186917"/>
    </mc:Choice>
    <mc:Fallback xmlns="">
      <p:transition spd="slow" advTm="186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محركات البحث</a:t>
            </a:r>
            <a:endParaRPr lang="ar-IQ" dirty="0"/>
          </a:p>
        </p:txBody>
      </p:sp>
      <p:sp>
        <p:nvSpPr>
          <p:cNvPr id="3" name="عنصر نائب للمحتوى 2"/>
          <p:cNvSpPr>
            <a:spLocks noGrp="1"/>
          </p:cNvSpPr>
          <p:nvPr>
            <p:ph idx="1"/>
          </p:nvPr>
        </p:nvSpPr>
        <p:spPr/>
        <p:txBody>
          <a:bodyPr>
            <a:normAutofit/>
          </a:bodyPr>
          <a:lstStyle/>
          <a:p>
            <a:pPr marL="0" indent="0">
              <a:buNone/>
            </a:pPr>
            <a:r>
              <a:rPr lang="ar-SA" b="1" dirty="0"/>
              <a:t>محركات البحث (</a:t>
            </a:r>
            <a:r>
              <a:rPr lang="en-US" b="1" dirty="0"/>
              <a:t>Search Engines</a:t>
            </a:r>
            <a:r>
              <a:rPr lang="ar-SA" b="1" dirty="0" smtClean="0"/>
              <a:t>)</a:t>
            </a:r>
          </a:p>
          <a:p>
            <a:r>
              <a:rPr lang="ar-SA" dirty="0"/>
              <a:t>هي عبارة عن برامج مجانية متوفرة من خلال مواقع خاصة على الإنترنت تتيح للمستخدم البحث عن معلومات أو أشخاص أو ملفات محددة ضمن مصادر الإنترنت المختلفة.</a:t>
            </a:r>
            <a:endParaRPr lang="en-US" dirty="0"/>
          </a:p>
          <a:p>
            <a:r>
              <a:rPr lang="ar-SA" dirty="0"/>
              <a:t>تعتمد هذه المحركات على الفهرسة الآلية برصد التعابير والمفردات والكلمات المفتاحية الواردة في المعلومات المنشورة في مصادر الإنترنت. ويتم البحث فيها باستخدام الكلمات المفتاحية (</a:t>
            </a:r>
            <a:r>
              <a:rPr lang="en-US" dirty="0"/>
              <a:t>Keywords</a:t>
            </a:r>
            <a:r>
              <a:rPr lang="ar-SA" dirty="0"/>
              <a:t>).</a:t>
            </a:r>
            <a:endParaRPr lang="en-US" dirty="0"/>
          </a:p>
          <a:p>
            <a:r>
              <a:rPr lang="ar-SA" dirty="0"/>
              <a:t>تتميز محركات البحث باحتوائها على معلومات أكثر من تلك المعلومات التي تحتويها أدلة البحث مع حداثة المعلومات. </a:t>
            </a:r>
            <a:endParaRPr lang="en-US" dirty="0"/>
          </a:p>
          <a:p>
            <a:pPr marL="0" indent="0">
              <a:buNone/>
            </a:pPr>
            <a:endParaRPr lang="ar-IQ" dirty="0"/>
          </a:p>
        </p:txBody>
      </p:sp>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01323717"/>
      </p:ext>
    </p:extLst>
  </p:cSld>
  <p:clrMapOvr>
    <a:masterClrMapping/>
  </p:clrMapOvr>
  <mc:AlternateContent xmlns:mc="http://schemas.openxmlformats.org/markup-compatibility/2006" xmlns:p14="http://schemas.microsoft.com/office/powerpoint/2010/main">
    <mc:Choice Requires="p14">
      <p:transition spd="slow" p14:dur="2000" advTm="70856"/>
    </mc:Choice>
    <mc:Fallback xmlns="">
      <p:transition spd="slow" advTm="70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محركات البحث</a:t>
            </a:r>
            <a:endParaRPr lang="ar-IQ" dirty="0"/>
          </a:p>
        </p:txBody>
      </p:sp>
      <p:sp>
        <p:nvSpPr>
          <p:cNvPr id="3" name="عنصر نائب للمحتوى 2"/>
          <p:cNvSpPr>
            <a:spLocks noGrp="1"/>
          </p:cNvSpPr>
          <p:nvPr>
            <p:ph idx="1"/>
          </p:nvPr>
        </p:nvSpPr>
        <p:spPr/>
        <p:txBody>
          <a:bodyPr>
            <a:normAutofit/>
          </a:bodyPr>
          <a:lstStyle/>
          <a:p>
            <a:pPr marL="0" indent="0">
              <a:buNone/>
            </a:pPr>
            <a:r>
              <a:rPr lang="ar-SA" b="1" dirty="0"/>
              <a:t>يتألف محرك البحث من ثلاثة أجزاء رئيسة:</a:t>
            </a:r>
            <a:endParaRPr lang="en-US" dirty="0"/>
          </a:p>
          <a:p>
            <a:pPr marL="0" indent="0">
              <a:buNone/>
            </a:pPr>
            <a:r>
              <a:rPr lang="ar-SA" b="1" i="1" dirty="0" smtClean="0"/>
              <a:t>1- </a:t>
            </a:r>
            <a:r>
              <a:rPr lang="ar-SA" b="1" i="1" dirty="0"/>
              <a:t>برنامج المستكشف أو العنكبوت (</a:t>
            </a:r>
            <a:r>
              <a:rPr lang="en-US" b="1" i="1" dirty="0"/>
              <a:t>Spider Program</a:t>
            </a:r>
            <a:r>
              <a:rPr lang="ar-SA" b="1" i="1" dirty="0"/>
              <a:t>):</a:t>
            </a:r>
            <a:r>
              <a:rPr lang="ar-SA" dirty="0"/>
              <a:t> يقوم بالإبحار عبر الإنترنت وبصفة دورية لتتبع صفحات الويب للاطلاع على محتوياتها وتسجيل بياناتها من عناوين وكلمات مفتاحية. </a:t>
            </a:r>
            <a:endParaRPr lang="en-US" dirty="0"/>
          </a:p>
          <a:p>
            <a:pPr marL="0" indent="0">
              <a:buNone/>
            </a:pPr>
            <a:r>
              <a:rPr lang="ar-SA" b="1" i="1" dirty="0"/>
              <a:t>2- برنامج المفهرس (</a:t>
            </a:r>
            <a:r>
              <a:rPr lang="en-US" b="1" i="1" dirty="0"/>
              <a:t>Index Program</a:t>
            </a:r>
            <a:r>
              <a:rPr lang="ar-SA" b="1" i="1" dirty="0"/>
              <a:t>):</a:t>
            </a:r>
            <a:r>
              <a:rPr lang="ar-SA" dirty="0"/>
              <a:t> </a:t>
            </a:r>
            <a:endParaRPr lang="ar-SA" dirty="0" smtClean="0"/>
          </a:p>
          <a:p>
            <a:pPr marL="0" indent="0">
              <a:buNone/>
            </a:pPr>
            <a:r>
              <a:rPr lang="ar-SA" dirty="0" smtClean="0"/>
              <a:t> </a:t>
            </a:r>
            <a:r>
              <a:rPr lang="ar-SA" dirty="0"/>
              <a:t>يقوم بفهرسة المعلومات والنصوص التي حصل عليها من المستكشف باستخدام بعض المعايير والتقنيات المبنية على نظام البحث في النصوص الكاملة مثل معيار الكلمات الأكثر تكراراً من غيرها، وإدراجها ضمن قاعدة البيانات الخاصة به (</a:t>
            </a:r>
            <a:r>
              <a:rPr lang="en-US" dirty="0"/>
              <a:t>Index Database</a:t>
            </a:r>
            <a:r>
              <a:rPr lang="ar-SA" dirty="0"/>
              <a:t>). </a:t>
            </a:r>
            <a:endParaRPr lang="en-US" dirty="0"/>
          </a:p>
          <a:p>
            <a:pPr marL="0" indent="0">
              <a:buNone/>
            </a:pPr>
            <a:endParaRPr lang="ar-IQ" dirty="0"/>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5407463"/>
      </p:ext>
    </p:extLst>
  </p:cSld>
  <p:clrMapOvr>
    <a:masterClrMapping/>
  </p:clrMapOvr>
  <mc:AlternateContent xmlns:mc="http://schemas.openxmlformats.org/markup-compatibility/2006" xmlns:p14="http://schemas.microsoft.com/office/powerpoint/2010/main">
    <mc:Choice Requires="p14">
      <p:transition spd="slow" p14:dur="2000" advTm="58121"/>
    </mc:Choice>
    <mc:Fallback xmlns="">
      <p:transition spd="slow" advTm="58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محركات البحث</a:t>
            </a:r>
            <a:endParaRPr lang="ar-IQ" dirty="0"/>
          </a:p>
        </p:txBody>
      </p:sp>
      <p:sp>
        <p:nvSpPr>
          <p:cNvPr id="3" name="عنصر نائب للمحتوى 2"/>
          <p:cNvSpPr>
            <a:spLocks noGrp="1"/>
          </p:cNvSpPr>
          <p:nvPr>
            <p:ph idx="1"/>
          </p:nvPr>
        </p:nvSpPr>
        <p:spPr/>
        <p:txBody>
          <a:bodyPr/>
          <a:lstStyle/>
          <a:p>
            <a:pPr marL="0" indent="0">
              <a:buNone/>
            </a:pPr>
            <a:r>
              <a:rPr lang="ar-SA" b="1" i="1" dirty="0" smtClean="0"/>
              <a:t>3- </a:t>
            </a:r>
            <a:r>
              <a:rPr lang="ar-SA" b="1" i="1" dirty="0"/>
              <a:t>برنامج </a:t>
            </a:r>
            <a:r>
              <a:rPr lang="ar-SA" b="1" i="1" dirty="0" smtClean="0"/>
              <a:t>الباحث</a:t>
            </a:r>
            <a:r>
              <a:rPr lang="ar-SA" dirty="0" smtClean="0"/>
              <a:t> </a:t>
            </a:r>
            <a:r>
              <a:rPr lang="ar-SA" b="1" i="1" dirty="0" smtClean="0"/>
              <a:t>(</a:t>
            </a:r>
            <a:r>
              <a:rPr lang="en-US" b="1" i="1" dirty="0"/>
              <a:t>Search Program</a:t>
            </a:r>
            <a:r>
              <a:rPr lang="ar-SA" b="1" i="1" dirty="0"/>
              <a:t>):</a:t>
            </a:r>
            <a:r>
              <a:rPr lang="ar-SA" dirty="0"/>
              <a:t> </a:t>
            </a:r>
            <a:endParaRPr lang="en-US" dirty="0"/>
          </a:p>
          <a:p>
            <a:pPr marL="0" indent="0">
              <a:buNone/>
            </a:pPr>
            <a:r>
              <a:rPr lang="ar-SA" dirty="0" smtClean="0"/>
              <a:t>  </a:t>
            </a:r>
            <a:r>
              <a:rPr lang="ar-SA" dirty="0"/>
              <a:t>يعد الواجهة </a:t>
            </a:r>
            <a:r>
              <a:rPr lang="ar-SA" dirty="0" err="1"/>
              <a:t>التخاطبية</a:t>
            </a:r>
            <a:r>
              <a:rPr lang="ar-SA" dirty="0"/>
              <a:t> بين المستخدم ومحرك البحث حيث يقوم باستقبال الكلمات المفتاحية التي يكتبها المستخدم في مربع البحث (</a:t>
            </a:r>
            <a:r>
              <a:rPr lang="en-US" dirty="0"/>
              <a:t>Search Box</a:t>
            </a:r>
            <a:r>
              <a:rPr lang="ar-SA" dirty="0"/>
              <a:t>) للبحث عنها ضمن مصادر الإنترنت المختلفة. </a:t>
            </a:r>
            <a:endParaRPr lang="en-US" dirty="0"/>
          </a:p>
          <a:p>
            <a:pPr marL="0" indent="0">
              <a:buNone/>
            </a:pPr>
            <a:endParaRPr lang="ar-IQ" dirty="0"/>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92122288"/>
      </p:ext>
    </p:extLst>
  </p:cSld>
  <p:clrMapOvr>
    <a:masterClrMapping/>
  </p:clrMapOvr>
  <mc:AlternateContent xmlns:mc="http://schemas.openxmlformats.org/markup-compatibility/2006" xmlns:p14="http://schemas.microsoft.com/office/powerpoint/2010/main">
    <mc:Choice Requires="p14">
      <p:transition spd="slow" p14:dur="2000" advTm="24710"/>
    </mc:Choice>
    <mc:Fallback xmlns="">
      <p:transition spd="slow" advTm="24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محركات البحث</a:t>
            </a:r>
            <a:endParaRPr lang="ar-IQ" dirty="0"/>
          </a:p>
        </p:txBody>
      </p:sp>
      <p:sp>
        <p:nvSpPr>
          <p:cNvPr id="3" name="عنصر نائب للمحتوى 2"/>
          <p:cNvSpPr>
            <a:spLocks noGrp="1"/>
          </p:cNvSpPr>
          <p:nvPr>
            <p:ph idx="1"/>
          </p:nvPr>
        </p:nvSpPr>
        <p:spPr/>
        <p:txBody>
          <a:bodyPr/>
          <a:lstStyle/>
          <a:p>
            <a:r>
              <a:rPr lang="ar-SA" dirty="0"/>
              <a:t>من الأمثلة المشهورة لمحركات البحث</a:t>
            </a:r>
            <a:endParaRPr lang="en-US" dirty="0"/>
          </a:p>
          <a:p>
            <a:r>
              <a:rPr lang="en-US" dirty="0"/>
              <a:t>Google</a:t>
            </a:r>
            <a:r>
              <a:rPr lang="ar-IQ" dirty="0"/>
              <a:t> / </a:t>
            </a:r>
            <a:r>
              <a:rPr lang="en-US" dirty="0" err="1"/>
              <a:t>Altavista</a:t>
            </a:r>
            <a:r>
              <a:rPr lang="ar-IQ" dirty="0"/>
              <a:t> / </a:t>
            </a:r>
            <a:r>
              <a:rPr lang="en-US" dirty="0"/>
              <a:t>excite</a:t>
            </a:r>
            <a:r>
              <a:rPr lang="ar-IQ" dirty="0"/>
              <a:t> / </a:t>
            </a:r>
            <a:r>
              <a:rPr lang="en-US" dirty="0" err="1"/>
              <a:t>alltheweb</a:t>
            </a:r>
            <a:r>
              <a:rPr lang="ar-IQ" dirty="0"/>
              <a:t> / </a:t>
            </a:r>
            <a:r>
              <a:rPr lang="en-US" dirty="0"/>
              <a:t>HOTBOT</a:t>
            </a:r>
            <a:r>
              <a:rPr lang="ar-IQ" dirty="0"/>
              <a:t> / </a:t>
            </a:r>
            <a:r>
              <a:rPr lang="en-US" dirty="0"/>
              <a:t>GO </a:t>
            </a:r>
          </a:p>
          <a:p>
            <a:r>
              <a:rPr lang="ar-IQ" dirty="0"/>
              <a:t>ومن الأمثلة على محركات البحث العربية</a:t>
            </a:r>
            <a:endParaRPr lang="en-US" dirty="0"/>
          </a:p>
          <a:p>
            <a:pPr lvl="0"/>
            <a:r>
              <a:rPr lang="ar-IQ" dirty="0"/>
              <a:t>دليل المواقع العربية   </a:t>
            </a:r>
            <a:r>
              <a:rPr lang="en-US" u="sng" dirty="0">
                <a:hlinkClick r:id="rId4"/>
              </a:rPr>
              <a:t>www.raddadi.com</a:t>
            </a:r>
            <a:endParaRPr lang="en-US" dirty="0"/>
          </a:p>
          <a:p>
            <a:pPr lvl="0"/>
            <a:r>
              <a:rPr lang="ar-IQ" dirty="0"/>
              <a:t>الدليل                    </a:t>
            </a:r>
            <a:r>
              <a:rPr lang="en-US" u="sng" dirty="0">
                <a:hlinkClick r:id="rId5"/>
              </a:rPr>
              <a:t>www.aldalil.com</a:t>
            </a:r>
            <a:endParaRPr lang="en-US" dirty="0"/>
          </a:p>
          <a:p>
            <a:pPr marL="0" indent="0">
              <a:buNone/>
            </a:pPr>
            <a:endParaRPr lang="ar-IQ" dirty="0"/>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64929931"/>
      </p:ext>
    </p:extLst>
  </p:cSld>
  <p:clrMapOvr>
    <a:masterClrMapping/>
  </p:clrMapOvr>
  <mc:AlternateContent xmlns:mc="http://schemas.openxmlformats.org/markup-compatibility/2006" xmlns:p14="http://schemas.microsoft.com/office/powerpoint/2010/main">
    <mc:Choice Requires="p14">
      <p:transition spd="slow" p14:dur="2000" advTm="49317"/>
    </mc:Choice>
    <mc:Fallback xmlns="">
      <p:transition spd="slow" advTm="49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محركات البحث</a:t>
            </a:r>
            <a:endParaRPr lang="ar-IQ" dirty="0"/>
          </a:p>
        </p:txBody>
      </p:sp>
      <p:pic>
        <p:nvPicPr>
          <p:cNvPr id="4" name="عنصر نائب للمحتوى 3"/>
          <p:cNvPicPr>
            <a:picLocks noGrp="1"/>
          </p:cNvPicPr>
          <p:nvPr>
            <p:ph idx="1"/>
          </p:nvPr>
        </p:nvPicPr>
        <p:blipFill>
          <a:blip r:embed="rId4"/>
          <a:stretch>
            <a:fillRect/>
          </a:stretch>
        </p:blipFill>
        <p:spPr bwMode="auto">
          <a:xfrm>
            <a:off x="546957" y="1600200"/>
            <a:ext cx="8050085" cy="4525963"/>
          </a:xfrm>
          <a:prstGeom prst="rect">
            <a:avLst/>
          </a:prstGeom>
          <a:noFill/>
          <a:ln w="9525">
            <a:noFill/>
            <a:miter lim="800000"/>
            <a:headEnd/>
            <a:tailEnd/>
          </a:ln>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46567287"/>
      </p:ext>
    </p:extLst>
  </p:cSld>
  <p:clrMapOvr>
    <a:masterClrMapping/>
  </p:clrMapOvr>
  <mc:AlternateContent xmlns:mc="http://schemas.openxmlformats.org/markup-compatibility/2006" xmlns:p14="http://schemas.microsoft.com/office/powerpoint/2010/main">
    <mc:Choice Requires="p14">
      <p:transition spd="slow" p14:dur="2000" advTm="13075"/>
    </mc:Choice>
    <mc:Fallback xmlns="">
      <p:transition spd="slow" advTm="13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محركات البحث</a:t>
            </a:r>
            <a:endParaRPr lang="ar-IQ" dirty="0"/>
          </a:p>
        </p:txBody>
      </p:sp>
      <p:sp>
        <p:nvSpPr>
          <p:cNvPr id="3" name="عنصر نائب للمحتوى 2"/>
          <p:cNvSpPr>
            <a:spLocks noGrp="1"/>
          </p:cNvSpPr>
          <p:nvPr>
            <p:ph idx="1"/>
          </p:nvPr>
        </p:nvSpPr>
        <p:spPr/>
        <p:txBody>
          <a:bodyPr>
            <a:normAutofit/>
          </a:bodyPr>
          <a:lstStyle/>
          <a:p>
            <a:pPr marL="0" indent="0">
              <a:buNone/>
            </a:pPr>
            <a:r>
              <a:rPr lang="ar-SA" dirty="0" smtClean="0"/>
              <a:t>طريقة البحث في محرك البحث </a:t>
            </a:r>
            <a:r>
              <a:rPr lang="ar-SA" dirty="0" err="1" smtClean="0"/>
              <a:t>كوكل</a:t>
            </a:r>
            <a:endParaRPr lang="ar-SA" dirty="0" smtClean="0"/>
          </a:p>
          <a:p>
            <a:r>
              <a:rPr lang="ar-SA" dirty="0"/>
              <a:t>هناك عنصرين أساسيين في </a:t>
            </a:r>
            <a:r>
              <a:rPr lang="ar-SA" dirty="0" smtClean="0"/>
              <a:t>محرك </a:t>
            </a:r>
            <a:r>
              <a:rPr lang="ar-SA" dirty="0"/>
              <a:t>البحث وهما مربع البحث وزر البحث.</a:t>
            </a:r>
            <a:r>
              <a:rPr lang="ar-IQ" dirty="0"/>
              <a:t> قم </a:t>
            </a:r>
            <a:r>
              <a:rPr lang="ar-SA" dirty="0"/>
              <a:t>بإدخال استعلامك (كلمة أو أكثر من الكلمات المفتاحية) التي تصف ما تبحث عنه داخل مربع النص. ثم  انقر زر البحث (</a:t>
            </a:r>
            <a:r>
              <a:rPr lang="en-US" dirty="0"/>
              <a:t>search</a:t>
            </a:r>
            <a:r>
              <a:rPr lang="ar-SA" dirty="0"/>
              <a:t>) أو اضغط على مفتاح </a:t>
            </a:r>
            <a:r>
              <a:rPr lang="en-US" dirty="0"/>
              <a:t>enter</a:t>
            </a:r>
            <a:r>
              <a:rPr lang="ar-SA" dirty="0"/>
              <a:t> لبدء البحث. </a:t>
            </a:r>
            <a:endParaRPr lang="en-US" dirty="0"/>
          </a:p>
          <a:p>
            <a:r>
              <a:rPr lang="ar-SA" dirty="0"/>
              <a:t>سيقوم </a:t>
            </a:r>
            <a:r>
              <a:rPr lang="ar-SA" dirty="0" smtClean="0"/>
              <a:t>محرك </a:t>
            </a:r>
            <a:r>
              <a:rPr lang="ar-SA" dirty="0"/>
              <a:t>البحث باسترجاع قائمة بصفحات الويب التي تطابق استعلامك. انقر على الارتباط (</a:t>
            </a:r>
            <a:r>
              <a:rPr lang="en-US" dirty="0"/>
              <a:t>Hyperlink</a:t>
            </a:r>
            <a:r>
              <a:rPr lang="ar-SA" dirty="0"/>
              <a:t>) أو العنوان المراد الدخول إليه من بين عناوين نتائج البحث ليتم مباشرة الدخول إلى الصفحة التي تريدها. </a:t>
            </a:r>
            <a:endParaRPr lang="ar-IQ"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4972168"/>
      </p:ext>
    </p:extLst>
  </p:cSld>
  <p:clrMapOvr>
    <a:masterClrMapping/>
  </p:clrMapOvr>
  <mc:AlternateContent xmlns:mc="http://schemas.openxmlformats.org/markup-compatibility/2006" xmlns:p14="http://schemas.microsoft.com/office/powerpoint/2010/main">
    <mc:Choice Requires="p14">
      <p:transition spd="slow" p14:dur="2000" advTm="77612"/>
    </mc:Choice>
    <mc:Fallback xmlns="">
      <p:transition spd="slow" advTm="77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محركات البحث</a:t>
            </a:r>
            <a:endParaRPr lang="ar-IQ" dirty="0"/>
          </a:p>
        </p:txBody>
      </p:sp>
      <p:pic>
        <p:nvPicPr>
          <p:cNvPr id="4" name="عنصر نائب للمحتوى 3"/>
          <p:cNvPicPr>
            <a:picLocks noGrp="1"/>
          </p:cNvPicPr>
          <p:nvPr>
            <p:ph idx="1"/>
          </p:nvPr>
        </p:nvPicPr>
        <p:blipFill>
          <a:blip r:embed="rId4"/>
          <a:stretch>
            <a:fillRect/>
          </a:stretch>
        </p:blipFill>
        <p:spPr bwMode="auto">
          <a:xfrm>
            <a:off x="546957" y="1600200"/>
            <a:ext cx="8050085" cy="4525963"/>
          </a:xfrm>
          <a:prstGeom prst="rect">
            <a:avLst/>
          </a:prstGeom>
          <a:noFill/>
          <a:ln w="9525">
            <a:noFill/>
            <a:miter lim="800000"/>
            <a:headEnd/>
            <a:tailEnd/>
          </a:ln>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08948973"/>
      </p:ext>
    </p:extLst>
  </p:cSld>
  <p:clrMapOvr>
    <a:masterClrMapping/>
  </p:clrMapOvr>
  <mc:AlternateContent xmlns:mc="http://schemas.openxmlformats.org/markup-compatibility/2006" xmlns:p14="http://schemas.microsoft.com/office/powerpoint/2010/main">
    <mc:Choice Requires="p14">
      <p:transition spd="slow" p14:dur="2000" advTm="29483"/>
    </mc:Choice>
    <mc:Fallback xmlns="">
      <p:transition spd="slow" advTm="2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محركات البحث</a:t>
            </a:r>
            <a:endParaRPr lang="ar-IQ" dirty="0"/>
          </a:p>
        </p:txBody>
      </p:sp>
      <p:sp>
        <p:nvSpPr>
          <p:cNvPr id="3" name="عنصر نائب للمحتوى 2"/>
          <p:cNvSpPr>
            <a:spLocks noGrp="1"/>
          </p:cNvSpPr>
          <p:nvPr>
            <p:ph idx="1"/>
          </p:nvPr>
        </p:nvSpPr>
        <p:spPr/>
        <p:txBody>
          <a:bodyPr>
            <a:normAutofit/>
          </a:bodyPr>
          <a:lstStyle/>
          <a:p>
            <a:pPr marL="0" indent="0">
              <a:buNone/>
            </a:pPr>
            <a:r>
              <a:rPr lang="ar-SA" b="1" dirty="0" smtClean="0"/>
              <a:t>البحث المتقدم</a:t>
            </a:r>
          </a:p>
          <a:p>
            <a:pPr marL="0" indent="0">
              <a:buNone/>
            </a:pPr>
            <a:r>
              <a:rPr lang="ar-IQ" dirty="0" smtClean="0"/>
              <a:t>مكن </a:t>
            </a:r>
            <a:r>
              <a:rPr lang="ar-IQ" dirty="0"/>
              <a:t>إجراء البحث المتقدم في محرك البحث </a:t>
            </a:r>
            <a:r>
              <a:rPr lang="ar-IQ" dirty="0" err="1"/>
              <a:t>كوكل</a:t>
            </a:r>
            <a:r>
              <a:rPr lang="ar-IQ" dirty="0"/>
              <a:t> من خلال:</a:t>
            </a:r>
            <a:endParaRPr lang="en-US" dirty="0"/>
          </a:p>
          <a:p>
            <a:pPr lvl="0"/>
            <a:r>
              <a:rPr lang="ar-IQ" dirty="0"/>
              <a:t>إذا تم إدخال كلمات البحث في الحقل ( جميع هذه الكلمات ) فهنا يقوم محرك البحث باسترجاع  المواقع والصفحات التي تحوي جميع هذه الكلمات بغض النظر عن ترتيبها.</a:t>
            </a:r>
            <a:endParaRPr lang="en-US" dirty="0"/>
          </a:p>
          <a:p>
            <a:pPr lvl="0"/>
            <a:r>
              <a:rPr lang="ar-IQ" dirty="0"/>
              <a:t>إذا تم إدخال كلمات البحث في الحقل (هذه الكلمة أو العبارة بالكامل ) فهنا يقوم محرك البحث باسترجاع المواقع  والصفحات التي تحوي جميع هذه الكلمات ولكن بنفس الترتيب الذي تم إدخالها به.</a:t>
            </a:r>
            <a:endParaRPr lang="en-US" dirty="0"/>
          </a:p>
          <a:p>
            <a:pPr lvl="0"/>
            <a:r>
              <a:rPr lang="ar-IQ" dirty="0"/>
              <a:t>إذا تم إدخال كلمات البحث في الحقل ( أية كلمة من هذه الكلمات ) فهنا يقوم محرك البحث باسترجاع المواقع والصفحات التي تحوي جميع هذه الكلمات أو أي كلمة منها.</a:t>
            </a:r>
            <a:endParaRPr lang="en-US" dirty="0"/>
          </a:p>
          <a:p>
            <a:pPr marL="0" indent="0">
              <a:buNone/>
            </a:pPr>
            <a:endParaRPr lang="ar-IQ"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78192440"/>
      </p:ext>
    </p:extLst>
  </p:cSld>
  <p:clrMapOvr>
    <a:masterClrMapping/>
  </p:clrMapOvr>
  <mc:AlternateContent xmlns:mc="http://schemas.openxmlformats.org/markup-compatibility/2006" xmlns:p14="http://schemas.microsoft.com/office/powerpoint/2010/main">
    <mc:Choice Requires="p14">
      <p:transition spd="slow" p14:dur="2000" advTm="89754"/>
    </mc:Choice>
    <mc:Fallback xmlns="">
      <p:transition spd="slow" advTm="89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مدير تنفيذي">
  <a:themeElements>
    <a:clrScheme name="مدير تنفيذي">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مدير تنفيذي">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مدير تنفيذي">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52</TotalTime>
  <Words>659</Words>
  <Application>Microsoft Office PowerPoint</Application>
  <PresentationFormat>عرض على الشاشة (3:4)‏</PresentationFormat>
  <Paragraphs>45</Paragraphs>
  <Slides>11</Slides>
  <Notes>0</Notes>
  <HiddenSlides>0</HiddenSlides>
  <MMClips>10</MMClips>
  <ScaleCrop>false</ScaleCrop>
  <HeadingPairs>
    <vt:vector size="4" baseType="variant">
      <vt:variant>
        <vt:lpstr>نسق</vt:lpstr>
      </vt:variant>
      <vt:variant>
        <vt:i4>1</vt:i4>
      </vt:variant>
      <vt:variant>
        <vt:lpstr>عناوين الشرائح</vt:lpstr>
      </vt:variant>
      <vt:variant>
        <vt:i4>11</vt:i4>
      </vt:variant>
    </vt:vector>
  </HeadingPairs>
  <TitlesOfParts>
    <vt:vector size="12" baseType="lpstr">
      <vt:lpstr>مدير تنفيذي</vt:lpstr>
      <vt:lpstr>محركات البحث</vt:lpstr>
      <vt:lpstr>محركات البحث</vt:lpstr>
      <vt:lpstr>محركات البحث</vt:lpstr>
      <vt:lpstr>محركات البحث</vt:lpstr>
      <vt:lpstr>محركات البحث</vt:lpstr>
      <vt:lpstr>محركات البحث</vt:lpstr>
      <vt:lpstr>محركات البحث</vt:lpstr>
      <vt:lpstr>محركات البحث</vt:lpstr>
      <vt:lpstr>محركات البحث</vt:lpstr>
      <vt:lpstr>محركات البحث</vt:lpstr>
      <vt:lpstr>محركات البحث</vt:lpstr>
    </vt:vector>
  </TitlesOfParts>
  <Company>Naim Al Hussaini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شبكات المعلومات</dc:title>
  <dc:creator>Dr.salman</dc:creator>
  <cp:lastModifiedBy>1BrotherCenter</cp:lastModifiedBy>
  <cp:revision>6</cp:revision>
  <dcterms:created xsi:type="dcterms:W3CDTF">2020-03-06T14:40:01Z</dcterms:created>
  <dcterms:modified xsi:type="dcterms:W3CDTF">2020-08-09T07:35:53Z</dcterms:modified>
</cp:coreProperties>
</file>